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1" r:id="rId4"/>
    <p:sldId id="262" r:id="rId5"/>
    <p:sldId id="263" r:id="rId6"/>
    <p:sldId id="264" r:id="rId7"/>
    <p:sldId id="265" r:id="rId8"/>
    <p:sldId id="266" r:id="rId9"/>
    <p:sldId id="267" r:id="rId10"/>
    <p:sldId id="26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C409F61F-310E-45B1-844F-B34B3842214D}" type="datetimeFigureOut">
              <a:rPr lang="en-US" smtClean="0"/>
              <a:t>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F0C6FB-5007-411C-9737-9E8036CA48CE}"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09F61F-310E-45B1-844F-B34B3842214D}" type="datetimeFigureOut">
              <a:rPr lang="en-US" smtClean="0"/>
              <a:t>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F0C6FB-5007-411C-9737-9E8036CA48C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09F61F-310E-45B1-844F-B34B3842214D}" type="datetimeFigureOut">
              <a:rPr lang="en-US" smtClean="0"/>
              <a:t>1/13/2012</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76F0C6FB-5007-411C-9737-9E8036CA48C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09F61F-310E-45B1-844F-B34B3842214D}" type="datetimeFigureOut">
              <a:rPr lang="en-US" smtClean="0"/>
              <a:t>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F0C6FB-5007-411C-9737-9E8036CA48C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409F61F-310E-45B1-844F-B34B3842214D}" type="datetimeFigureOut">
              <a:rPr lang="en-US" smtClean="0"/>
              <a:t>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F0C6FB-5007-411C-9737-9E8036CA48C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409F61F-310E-45B1-844F-B34B3842214D}" type="datetimeFigureOut">
              <a:rPr lang="en-US" smtClean="0"/>
              <a:t>1/13/2012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F0C6FB-5007-411C-9737-9E8036CA48C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409F61F-310E-45B1-844F-B34B3842214D}" type="datetimeFigureOut">
              <a:rPr lang="en-US" smtClean="0"/>
              <a:t>1/13/2012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F0C6FB-5007-411C-9737-9E8036CA48C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409F61F-310E-45B1-844F-B34B3842214D}" type="datetimeFigureOut">
              <a:rPr lang="en-US" smtClean="0"/>
              <a:t>1/13/2012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F0C6FB-5007-411C-9737-9E8036CA48C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09F61F-310E-45B1-844F-B34B3842214D}" type="datetimeFigureOut">
              <a:rPr lang="en-US" smtClean="0"/>
              <a:t>1/13/2012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F0C6FB-5007-411C-9737-9E8036CA48C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409F61F-310E-45B1-844F-B34B3842214D}" type="datetimeFigureOut">
              <a:rPr lang="en-US" smtClean="0"/>
              <a:t>1/13/2012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F0C6FB-5007-411C-9737-9E8036CA48CE}"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C409F61F-310E-45B1-844F-B34B3842214D}" type="datetimeFigureOut">
              <a:rPr lang="en-US" smtClean="0"/>
              <a:t>1/13/2012</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76F0C6FB-5007-411C-9737-9E8036CA48C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C409F61F-310E-45B1-844F-B34B3842214D}" type="datetimeFigureOut">
              <a:rPr lang="en-US" smtClean="0"/>
              <a:t>1/13/2012</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76F0C6FB-5007-411C-9737-9E8036CA48C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429000"/>
            <a:ext cx="8077200" cy="1673352"/>
          </a:xfrm>
        </p:spPr>
        <p:txBody>
          <a:bodyPr/>
          <a:lstStyle/>
          <a:p>
            <a:r>
              <a:rPr lang="en-US" dirty="0" smtClean="0"/>
              <a:t>11.4</a:t>
            </a:r>
            <a:br>
              <a:rPr lang="en-US" dirty="0" smtClean="0"/>
            </a:br>
            <a:r>
              <a:rPr lang="en-US" dirty="0" smtClean="0"/>
              <a:t>Rotational Inertia </a:t>
            </a:r>
            <a:endParaRPr lang="en-US" dirty="0"/>
          </a:p>
        </p:txBody>
      </p:sp>
      <p:sp>
        <p:nvSpPr>
          <p:cNvPr id="3" name="Subtitle 2"/>
          <p:cNvSpPr>
            <a:spLocks noGrp="1"/>
          </p:cNvSpPr>
          <p:nvPr>
            <p:ph type="subTitle" idx="1"/>
          </p:nvPr>
        </p:nvSpPr>
        <p:spPr>
          <a:xfrm>
            <a:off x="609600" y="4343400"/>
            <a:ext cx="8077200" cy="1499616"/>
          </a:xfrm>
        </p:spPr>
        <p:txBody>
          <a:bodyPr/>
          <a:lstStyle/>
          <a:p>
            <a:r>
              <a:rPr lang="en-US" dirty="0" smtClean="0"/>
              <a:t>By: Amy </a:t>
            </a:r>
            <a:r>
              <a:rPr lang="en-US" dirty="0" err="1" smtClean="0"/>
              <a:t>Rykaczewski</a:t>
            </a:r>
            <a:r>
              <a:rPr lang="en-US" dirty="0" smtClean="0"/>
              <a:t> and Lorraine </a:t>
            </a:r>
            <a:r>
              <a:rPr lang="en-US" dirty="0" err="1" smtClean="0"/>
              <a:t>Sacro</a:t>
            </a:r>
            <a:r>
              <a:rPr lang="en-US" dirty="0" smtClean="0"/>
              <a:t>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lstStyle/>
          <a:p>
            <a:r>
              <a:rPr lang="en-US" dirty="0" smtClean="0"/>
              <a:t>The cylinders have different masses, but the same </a:t>
            </a:r>
            <a:r>
              <a:rPr lang="en-US" b="1" dirty="0" smtClean="0"/>
              <a:t>rotational inertia per mass</a:t>
            </a:r>
            <a:r>
              <a:rPr lang="en-US" dirty="0" smtClean="0"/>
              <a:t>, so both will accelerate equally down the incline. Their different masses make no difference, just as the acceleration of free fall is not affected by different masses. All objects of the same shape have the same “laziness per mass” ratio.</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Rotational Inertia</a:t>
            </a:r>
            <a:endParaRPr lang="en-US" dirty="0"/>
          </a:p>
        </p:txBody>
      </p:sp>
      <p:sp>
        <p:nvSpPr>
          <p:cNvPr id="3" name="Content Placeholder 2"/>
          <p:cNvSpPr>
            <a:spLocks noGrp="1"/>
          </p:cNvSpPr>
          <p:nvPr>
            <p:ph idx="1"/>
          </p:nvPr>
        </p:nvSpPr>
        <p:spPr>
          <a:xfrm>
            <a:off x="457200" y="2362200"/>
            <a:ext cx="5105400" cy="3276600"/>
          </a:xfrm>
        </p:spPr>
        <p:txBody>
          <a:bodyPr>
            <a:normAutofit/>
          </a:bodyPr>
          <a:lstStyle/>
          <a:p>
            <a:r>
              <a:rPr lang="en-US" dirty="0" smtClean="0"/>
              <a:t>An object rotating about an axis tends to keep rotating about that axis.</a:t>
            </a:r>
          </a:p>
          <a:p>
            <a:r>
              <a:rPr lang="en-US" dirty="0" smtClean="0"/>
              <a:t>“A resistance to change of motion” –Kenneth </a:t>
            </a:r>
            <a:r>
              <a:rPr lang="en-US" dirty="0" err="1" smtClean="0"/>
              <a:t>Mellendorf</a:t>
            </a:r>
            <a:endParaRPr lang="en-US" dirty="0"/>
          </a:p>
        </p:txBody>
      </p:sp>
      <p:pic>
        <p:nvPicPr>
          <p:cNvPr id="1026" name="Picture 2" descr="http://t0.gstatic.com/images?q=tbn:ANd9GcQVYyLhRccYqQKKulwZUKY7cotrpd6tjXkb0n8DYrBGACGMot7auA:www.mcanv.com/Physics-1/images/hooplike.gif"/>
          <p:cNvPicPr>
            <a:picLocks noChangeAspect="1" noChangeArrowheads="1"/>
          </p:cNvPicPr>
          <p:nvPr/>
        </p:nvPicPr>
        <p:blipFill>
          <a:blip r:embed="rId2" cstate="print"/>
          <a:srcRect/>
          <a:stretch>
            <a:fillRect/>
          </a:stretch>
        </p:blipFill>
        <p:spPr bwMode="auto">
          <a:xfrm>
            <a:off x="6248400" y="2590800"/>
            <a:ext cx="2171700" cy="21050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Rotational Inertia</a:t>
            </a:r>
            <a:endParaRPr lang="en-US" dirty="0"/>
          </a:p>
        </p:txBody>
      </p:sp>
      <p:sp>
        <p:nvSpPr>
          <p:cNvPr id="3" name="Content Placeholder 2"/>
          <p:cNvSpPr>
            <a:spLocks noGrp="1"/>
          </p:cNvSpPr>
          <p:nvPr>
            <p:ph idx="1"/>
          </p:nvPr>
        </p:nvSpPr>
        <p:spPr/>
        <p:txBody>
          <a:bodyPr/>
          <a:lstStyle/>
          <a:p>
            <a:r>
              <a:rPr lang="en-US" dirty="0" smtClean="0"/>
              <a:t>A torque is required to change the rotational state of motion of an object</a:t>
            </a:r>
          </a:p>
          <a:p>
            <a:r>
              <a:rPr lang="en-US" dirty="0" smtClean="0"/>
              <a:t>If there is no net torque, a rotating top keeps rotating, while a non-rotating top stays non-rotating</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Rotational Inertia</a:t>
            </a:r>
            <a:endParaRPr lang="en-US" dirty="0"/>
          </a:p>
        </p:txBody>
      </p:sp>
      <p:sp>
        <p:nvSpPr>
          <p:cNvPr id="3" name="Content Placeholder 2"/>
          <p:cNvSpPr>
            <a:spLocks noGrp="1"/>
          </p:cNvSpPr>
          <p:nvPr>
            <p:ph idx="1"/>
          </p:nvPr>
        </p:nvSpPr>
        <p:spPr>
          <a:xfrm>
            <a:off x="0" y="1600200"/>
            <a:ext cx="5257800" cy="5105400"/>
          </a:xfrm>
        </p:spPr>
        <p:txBody>
          <a:bodyPr>
            <a:normAutofit fontScale="92500" lnSpcReduction="10000"/>
          </a:bodyPr>
          <a:lstStyle/>
          <a:p>
            <a:r>
              <a:rPr lang="en-US" dirty="0" smtClean="0"/>
              <a:t>Rotational inertia depends on mass</a:t>
            </a:r>
          </a:p>
          <a:p>
            <a:pPr lvl="1"/>
            <a:r>
              <a:rPr lang="en-US" dirty="0" smtClean="0"/>
              <a:t>Depends on the distribution of mass</a:t>
            </a:r>
          </a:p>
          <a:p>
            <a:r>
              <a:rPr lang="en-US" dirty="0" smtClean="0"/>
              <a:t>The greater the distance between the masses of an object the greater the rotational inertia</a:t>
            </a:r>
          </a:p>
          <a:p>
            <a:pPr lvl="1"/>
            <a:r>
              <a:rPr lang="en-US" dirty="0" smtClean="0"/>
              <a:t>Ex: A long baseball bat has more inertia vs. a short baseball bat</a:t>
            </a:r>
          </a:p>
          <a:p>
            <a:pPr lvl="2"/>
            <a:r>
              <a:rPr lang="en-US" dirty="0" smtClean="0"/>
              <a:t>Rotates off the axis</a:t>
            </a:r>
          </a:p>
          <a:p>
            <a:pPr lvl="1">
              <a:buNone/>
            </a:pPr>
            <a:endParaRPr lang="en-US" dirty="0"/>
          </a:p>
        </p:txBody>
      </p:sp>
      <p:pic>
        <p:nvPicPr>
          <p:cNvPr id="19458" name="Picture 2" descr="http://chandra.harvard.edu/edu/stop/explore/images/bat_image4b.jpg"/>
          <p:cNvPicPr>
            <a:picLocks noChangeAspect="1" noChangeArrowheads="1"/>
          </p:cNvPicPr>
          <p:nvPr/>
        </p:nvPicPr>
        <p:blipFill>
          <a:blip r:embed="rId2" cstate="print"/>
          <a:srcRect/>
          <a:stretch>
            <a:fillRect/>
          </a:stretch>
        </p:blipFill>
        <p:spPr bwMode="auto">
          <a:xfrm>
            <a:off x="5181600" y="2971800"/>
            <a:ext cx="3733800" cy="22813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Rotational Inertia</a:t>
            </a:r>
            <a:endParaRPr lang="en-US" dirty="0"/>
          </a:p>
        </p:txBody>
      </p:sp>
      <p:sp>
        <p:nvSpPr>
          <p:cNvPr id="3" name="Content Placeholder 2"/>
          <p:cNvSpPr>
            <a:spLocks noGrp="1"/>
          </p:cNvSpPr>
          <p:nvPr>
            <p:ph idx="1"/>
          </p:nvPr>
        </p:nvSpPr>
        <p:spPr/>
        <p:txBody>
          <a:bodyPr/>
          <a:lstStyle/>
          <a:p>
            <a:r>
              <a:rPr lang="en-US" dirty="0" smtClean="0"/>
              <a:t>Rotational inertia is greater when the mass within the object is extended from the axis of rotation</a:t>
            </a:r>
            <a:endParaRPr lang="en-US" dirty="0"/>
          </a:p>
        </p:txBody>
      </p:sp>
      <p:pic>
        <p:nvPicPr>
          <p:cNvPr id="18434" name="Picture 2" descr="http://www.livephysics.com/images/stories/data/mechanics/moment_inertia_001.gif"/>
          <p:cNvPicPr>
            <a:picLocks noChangeAspect="1" noChangeArrowheads="1"/>
          </p:cNvPicPr>
          <p:nvPr/>
        </p:nvPicPr>
        <p:blipFill>
          <a:blip r:embed="rId2" cstate="print"/>
          <a:srcRect l="4651" t="2249" r="9302" b="7795"/>
          <a:stretch>
            <a:fillRect/>
          </a:stretch>
        </p:blipFill>
        <p:spPr bwMode="auto">
          <a:xfrm>
            <a:off x="3505200" y="3048000"/>
            <a:ext cx="2819400" cy="304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Formula</a:t>
            </a:r>
            <a:endParaRPr lang="en-US" dirty="0"/>
          </a:p>
        </p:txBody>
      </p:sp>
      <p:sp>
        <p:nvSpPr>
          <p:cNvPr id="3" name="Content Placeholder 2"/>
          <p:cNvSpPr>
            <a:spLocks noGrp="1"/>
          </p:cNvSpPr>
          <p:nvPr>
            <p:ph idx="1"/>
          </p:nvPr>
        </p:nvSpPr>
        <p:spPr>
          <a:xfrm>
            <a:off x="2514600" y="1905000"/>
            <a:ext cx="4495800" cy="4343400"/>
          </a:xfrm>
        </p:spPr>
        <p:txBody>
          <a:bodyPr>
            <a:normAutofit/>
          </a:bodyPr>
          <a:lstStyle/>
          <a:p>
            <a:r>
              <a:rPr lang="en-US" sz="8000" dirty="0" smtClean="0">
                <a:latin typeface="Times New Roman" pitchFamily="18" charset="0"/>
                <a:cs typeface="Times New Roman" pitchFamily="18" charset="0"/>
              </a:rPr>
              <a:t>I</a:t>
            </a:r>
            <a:r>
              <a:rPr lang="en-US" sz="8000" dirty="0" smtClean="0">
                <a:latin typeface="Imprint MT Shadow" pitchFamily="82" charset="0"/>
              </a:rPr>
              <a:t> </a:t>
            </a:r>
            <a:r>
              <a:rPr lang="en-US" sz="8000" dirty="0" smtClean="0"/>
              <a:t>= mr²</a:t>
            </a:r>
          </a:p>
          <a:p>
            <a:pPr lvl="1"/>
            <a:r>
              <a:rPr lang="en-US" sz="4800" dirty="0" smtClean="0"/>
              <a:t>I = Inertia</a:t>
            </a:r>
          </a:p>
          <a:p>
            <a:pPr lvl="1"/>
            <a:r>
              <a:rPr lang="en-US" sz="4800" dirty="0" smtClean="0"/>
              <a:t>m = mass</a:t>
            </a:r>
          </a:p>
          <a:p>
            <a:pPr lvl="1"/>
            <a:r>
              <a:rPr lang="en-US" sz="4800" dirty="0" smtClean="0"/>
              <a:t>r = radius</a:t>
            </a:r>
          </a:p>
          <a:p>
            <a:endParaRPr lang="en-US" sz="7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descr="http://www.phys.ttu.edu/~batcam/Courses/semester%201/Labs/UNIT%2016%20ROTATIONAL%20DYNAMICS_files/image012.jpg"/>
          <p:cNvPicPr>
            <a:picLocks noGrp="1" noChangeAspect="1" noChangeArrowheads="1"/>
          </p:cNvPicPr>
          <p:nvPr>
            <p:ph idx="1"/>
          </p:nvPr>
        </p:nvPicPr>
        <p:blipFill>
          <a:blip r:embed="rId2" cstate="print"/>
          <a:srcRect/>
          <a:stretch>
            <a:fillRect/>
          </a:stretch>
        </p:blipFill>
        <p:spPr bwMode="auto">
          <a:xfrm>
            <a:off x="457200" y="990600"/>
            <a:ext cx="8305800" cy="46656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Rotational Inertia</a:t>
            </a:r>
            <a:endParaRPr lang="en-US" dirty="0"/>
          </a:p>
        </p:txBody>
      </p:sp>
      <p:sp>
        <p:nvSpPr>
          <p:cNvPr id="3" name="Content Placeholder 2"/>
          <p:cNvSpPr>
            <a:spLocks noGrp="1"/>
          </p:cNvSpPr>
          <p:nvPr>
            <p:ph idx="1"/>
          </p:nvPr>
        </p:nvSpPr>
        <p:spPr/>
        <p:txBody>
          <a:bodyPr/>
          <a:lstStyle/>
          <a:p>
            <a:r>
              <a:rPr lang="en-US" dirty="0" smtClean="0"/>
              <a:t>Rolling</a:t>
            </a:r>
          </a:p>
          <a:p>
            <a:pPr lvl="1"/>
            <a:r>
              <a:rPr lang="en-US" dirty="0" smtClean="0"/>
              <a:t>An object that has less inertia will roll with a faster acceleration than an object with greater inertia</a:t>
            </a:r>
          </a:p>
          <a:p>
            <a:pPr lvl="1"/>
            <a:endParaRPr lang="en-US" dirty="0"/>
          </a:p>
        </p:txBody>
      </p:sp>
      <p:pic>
        <p:nvPicPr>
          <p:cNvPr id="21506" name="Picture 2" descr="http://t2.gstatic.com/images?q=tbn:ANd9GcTJmUy10KgxlbJ5JbdxFjHzSZxmcGRNvSbmcJaFpJ5BKtEr_mQG:www.lotusoverseas.com/product/Gravity,Motion%2520%26%2520Moment%2520of%2520Inertia/437.jpg"/>
          <p:cNvPicPr>
            <a:picLocks noChangeAspect="1" noChangeArrowheads="1"/>
          </p:cNvPicPr>
          <p:nvPr/>
        </p:nvPicPr>
        <p:blipFill>
          <a:blip r:embed="rId2" cstate="print"/>
          <a:srcRect l="10480" t="7273"/>
          <a:stretch>
            <a:fillRect/>
          </a:stretch>
        </p:blipFill>
        <p:spPr bwMode="auto">
          <a:xfrm>
            <a:off x="5486400" y="3581400"/>
            <a:ext cx="2514600" cy="25023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angle 4"/>
          <p:cNvSpPr/>
          <p:nvPr/>
        </p:nvSpPr>
        <p:spPr>
          <a:xfrm>
            <a:off x="4876800" y="3352800"/>
            <a:ext cx="1524000" cy="1219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t>
            </a:r>
            <a:endParaRPr lang="en-US" dirty="0"/>
          </a:p>
        </p:txBody>
      </p:sp>
      <p:sp>
        <p:nvSpPr>
          <p:cNvPr id="3" name="Content Placeholder 2"/>
          <p:cNvSpPr>
            <a:spLocks noGrp="1"/>
          </p:cNvSpPr>
          <p:nvPr>
            <p:ph idx="1"/>
          </p:nvPr>
        </p:nvSpPr>
        <p:spPr>
          <a:xfrm>
            <a:off x="4343400" y="1524000"/>
            <a:ext cx="4648200" cy="5181599"/>
          </a:xfrm>
        </p:spPr>
        <p:txBody>
          <a:bodyPr/>
          <a:lstStyle/>
          <a:p>
            <a:r>
              <a:rPr lang="en-US" dirty="0" smtClean="0"/>
              <a:t>A heavy iron cylinder and a light wooden cylinder, similar in shape, roll down an incline. Which will have more acceleration?</a:t>
            </a:r>
          </a:p>
          <a:p>
            <a:pPr lvl="1"/>
            <a:endParaRPr lang="en-US" dirty="0"/>
          </a:p>
        </p:txBody>
      </p:sp>
      <p:pic>
        <p:nvPicPr>
          <p:cNvPr id="24578" name="Picture 2" descr="http://www.xump.com/Images/Products/Rotational-InertiaRing-Disk-300A.jpg"/>
          <p:cNvPicPr>
            <a:picLocks noChangeAspect="1" noChangeArrowheads="1"/>
          </p:cNvPicPr>
          <p:nvPr/>
        </p:nvPicPr>
        <p:blipFill>
          <a:blip r:embed="rId2" cstate="print"/>
          <a:srcRect/>
          <a:stretch>
            <a:fillRect/>
          </a:stretch>
        </p:blipFill>
        <p:spPr bwMode="auto">
          <a:xfrm>
            <a:off x="685800" y="2362200"/>
            <a:ext cx="3200400" cy="3200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33</TotalTime>
  <Words>257</Words>
  <Application>Microsoft Office PowerPoint</Application>
  <PresentationFormat>On-screen Show (4:3)</PresentationFormat>
  <Paragraphs>28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Module</vt:lpstr>
      <vt:lpstr>11.4 Rotational Inertia </vt:lpstr>
      <vt:lpstr>Rotational Inertia</vt:lpstr>
      <vt:lpstr>Rotational Inertia</vt:lpstr>
      <vt:lpstr>Rotational Inertia</vt:lpstr>
      <vt:lpstr>Rotational Inertia</vt:lpstr>
      <vt:lpstr>Formula</vt:lpstr>
      <vt:lpstr>Slide 7</vt:lpstr>
      <vt:lpstr>Rotational Inertia</vt:lpstr>
      <vt:lpstr>Question</vt:lpstr>
      <vt:lpstr>Answer</vt:lpstr>
    </vt:vector>
  </TitlesOfParts>
  <Company>PVSD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11.4 Rotational Inertia </dc:title>
  <dc:creator>Student</dc:creator>
  <cp:lastModifiedBy>Student</cp:lastModifiedBy>
  <cp:revision>10</cp:revision>
  <dcterms:created xsi:type="dcterms:W3CDTF">2012-01-13T14:54:27Z</dcterms:created>
  <dcterms:modified xsi:type="dcterms:W3CDTF">2012-01-13T15:28:14Z</dcterms:modified>
</cp:coreProperties>
</file>