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sldIdLst>
    <p:sldId id="256" r:id="rId2"/>
    <p:sldId id="257" r:id="rId3"/>
    <p:sldId id="259" r:id="rId4"/>
    <p:sldId id="260" r:id="rId5"/>
    <p:sldId id="258" r:id="rId6"/>
    <p:sldId id="261"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dirty="0"/>
          </a:p>
        </p:txBody>
      </p:sp>
      <p:sp>
        <p:nvSpPr>
          <p:cNvPr id="8" name="Freeform 7"/>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dirty="0"/>
          </a:p>
        </p:txBody>
      </p:sp>
      <p:sp>
        <p:nvSpPr>
          <p:cNvPr id="9" name="Title 8"/>
          <p:cNvSpPr>
            <a:spLocks noGrp="1"/>
          </p:cNvSpPr>
          <p:nvPr>
            <p:ph type="ctrTitle"/>
          </p:nvPr>
        </p:nvSpPr>
        <p:spPr>
          <a:xfrm>
            <a:off x="429064" y="3337560"/>
            <a:ext cx="6480048" cy="2301240"/>
          </a:xfrm>
        </p:spPr>
        <p:txBody>
          <a:bodyPr rIns="45720"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B65C8069-DCD4-40F2-85D3-CD1EB73C207B}" type="datetimeFigureOut">
              <a:rPr lang="en-US" smtClean="0"/>
              <a:pPr/>
              <a:t>1/13/2012</a:t>
            </a:fld>
            <a:endParaRPr lang="en-US" dirty="0"/>
          </a:p>
        </p:txBody>
      </p:sp>
      <p:sp>
        <p:nvSpPr>
          <p:cNvPr id="19" name="Footer Placeholder 18"/>
          <p:cNvSpPr>
            <a:spLocks noGrp="1"/>
          </p:cNvSpPr>
          <p:nvPr>
            <p:ph type="ftr" sz="quarter" idx="11"/>
          </p:nvPr>
        </p:nvSpPr>
        <p:spPr/>
        <p:txBody>
          <a:bodyPr/>
          <a:lstStyle/>
          <a:p>
            <a:endParaRPr lang="en-US" dirty="0"/>
          </a:p>
        </p:txBody>
      </p:sp>
      <p:sp>
        <p:nvSpPr>
          <p:cNvPr id="27" name="Slide Number Placeholder 26"/>
          <p:cNvSpPr>
            <a:spLocks noGrp="1"/>
          </p:cNvSpPr>
          <p:nvPr>
            <p:ph type="sldNum" sz="quarter" idx="12"/>
          </p:nvPr>
        </p:nvSpPr>
        <p:spPr/>
        <p:txBody>
          <a:bodyPr/>
          <a:lstStyle/>
          <a:p>
            <a:fld id="{91A7599E-4821-4828-9B5D-B2A481586368}" type="slidenum">
              <a:rPr lang="en-US" smtClean="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65C8069-DCD4-40F2-85D3-CD1EB73C207B}" type="datetimeFigureOut">
              <a:rPr lang="en-US" smtClean="0"/>
              <a:pPr/>
              <a:t>1/13/2012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1A7599E-4821-4828-9B5D-B2A481586368}"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65C8069-DCD4-40F2-85D3-CD1EB73C207B}" type="datetimeFigureOut">
              <a:rPr lang="en-US" smtClean="0"/>
              <a:pPr/>
              <a:t>1/13/2012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1A7599E-4821-4828-9B5D-B2A481586368}"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65C8069-DCD4-40F2-85D3-CD1EB73C207B}" type="datetimeFigureOut">
              <a:rPr lang="en-US" smtClean="0"/>
              <a:pPr/>
              <a:t>1/13/2012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1A7599E-4821-4828-9B5D-B2A481586368}"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dirty="0"/>
          </a:p>
        </p:txBody>
      </p:sp>
      <p:sp>
        <p:nvSpPr>
          <p:cNvPr id="9" name="Freeform 8"/>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dirty="0"/>
          </a:p>
        </p:txBody>
      </p:sp>
      <p:sp>
        <p:nvSpPr>
          <p:cNvPr id="2" name="Title 1"/>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B65C8069-DCD4-40F2-85D3-CD1EB73C207B}" type="datetimeFigureOut">
              <a:rPr lang="en-US" smtClean="0"/>
              <a:pPr/>
              <a:t>1/13/2012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1A7599E-4821-4828-9B5D-B2A481586368}" type="slidenum">
              <a:rPr lang="en-US" smtClean="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B65C8069-DCD4-40F2-85D3-CD1EB73C207B}" type="datetimeFigureOut">
              <a:rPr lang="en-US" smtClean="0"/>
              <a:pPr/>
              <a:t>1/13/2012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1A7599E-4821-4828-9B5D-B2A481586368}"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86400"/>
            <a:ext cx="4040188"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5486400"/>
            <a:ext cx="4041775"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B65C8069-DCD4-40F2-85D3-CD1EB73C207B}" type="datetimeFigureOut">
              <a:rPr lang="en-US" smtClean="0"/>
              <a:pPr/>
              <a:t>1/13/2012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91A7599E-4821-4828-9B5D-B2A481586368}"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320"/>
            <a:ext cx="7470648" cy="1143000"/>
          </a:xfrm>
        </p:spPr>
        <p:txBody>
          <a:bodyPr anchor="ctr"/>
          <a:lstStyle>
            <a:lvl1pPr algn="l">
              <a:defRPr sz="4600"/>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B65C8069-DCD4-40F2-85D3-CD1EB73C207B}" type="datetimeFigureOut">
              <a:rPr lang="en-US" smtClean="0"/>
              <a:pPr/>
              <a:t>1/13/2012</a:t>
            </a:fld>
            <a:endParaRPr lang="en-US" dirty="0"/>
          </a:p>
        </p:txBody>
      </p:sp>
      <p:sp>
        <p:nvSpPr>
          <p:cNvPr id="8" name="Slide Number Placeholder 7"/>
          <p:cNvSpPr>
            <a:spLocks noGrp="1"/>
          </p:cNvSpPr>
          <p:nvPr>
            <p:ph type="sldNum" sz="quarter" idx="11"/>
          </p:nvPr>
        </p:nvSpPr>
        <p:spPr/>
        <p:txBody>
          <a:bodyPr/>
          <a:lstStyle/>
          <a:p>
            <a:fld id="{91A7599E-4821-4828-9B5D-B2A481586368}" type="slidenum">
              <a:rPr lang="en-US" smtClean="0"/>
              <a:pPr/>
              <a:t>‹#›</a:t>
            </a:fld>
            <a:endParaRPr lang="en-US" dirty="0"/>
          </a:p>
        </p:txBody>
      </p:sp>
      <p:sp>
        <p:nvSpPr>
          <p:cNvPr id="9" name="Footer Placeholder 8"/>
          <p:cNvSpPr>
            <a:spLocks noGrp="1"/>
          </p:cNvSpPr>
          <p:nvPr>
            <p:ph type="ftr" sz="quarter" idx="12"/>
          </p:nvPr>
        </p:nvSpPr>
        <p:spPr/>
        <p:txBody>
          <a:bodyPr/>
          <a:lstStyle/>
          <a:p>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5C8069-DCD4-40F2-85D3-CD1EB73C207B}" type="datetimeFigureOut">
              <a:rPr lang="en-US" smtClean="0"/>
              <a:pPr/>
              <a:t>1/13/2012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91A7599E-4821-4828-9B5D-B2A481586368}"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B65C8069-DCD4-40F2-85D3-CD1EB73C207B}" type="datetimeFigureOut">
              <a:rPr lang="en-US" smtClean="0"/>
              <a:pPr/>
              <a:t>1/13/2012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8156448" y="6422064"/>
            <a:ext cx="762000" cy="365125"/>
          </a:xfrm>
        </p:spPr>
        <p:txBody>
          <a:bodyPr/>
          <a:lstStyle/>
          <a:p>
            <a:fld id="{91A7599E-4821-4828-9B5D-B2A481586368}"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lstStyle>
            <a:lvl1pPr marL="0" indent="0">
              <a:buNone/>
              <a:defRPr sz="3200"/>
            </a:lvl1pPr>
          </a:lstStyle>
          <a:p>
            <a:r>
              <a:rPr kumimoji="0" lang="en-US" dirty="0" smtClean="0"/>
              <a:t>Click icon to add picture</a:t>
            </a:r>
            <a:endParaRPr kumimoji="0" lang="en-US" dirty="0"/>
          </a:p>
        </p:txBody>
      </p:sp>
      <p:sp>
        <p:nvSpPr>
          <p:cNvPr id="4" name="Text Placeholder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457200" y="6422064"/>
            <a:ext cx="2133600" cy="365125"/>
          </a:xfrm>
        </p:spPr>
        <p:txBody>
          <a:bodyPr/>
          <a:lstStyle/>
          <a:p>
            <a:fld id="{B65C8069-DCD4-40F2-85D3-CD1EB73C207B}" type="datetimeFigureOut">
              <a:rPr lang="en-US" smtClean="0"/>
              <a:pPr/>
              <a:t>1/13/2012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1A7599E-4821-4828-9B5D-B2A481586368}"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2" name="Freeform 11"/>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dirty="0"/>
          </a:p>
        </p:txBody>
      </p:sp>
      <p:sp>
        <p:nvSpPr>
          <p:cNvPr id="16" name="Freeform 15"/>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dirty="0"/>
          </a:p>
        </p:txBody>
      </p:sp>
      <p:sp>
        <p:nvSpPr>
          <p:cNvPr id="9" name="Title Placeholder 8"/>
          <p:cNvSpPr>
            <a:spLocks noGrp="1"/>
          </p:cNvSpPr>
          <p:nvPr>
            <p:ph type="title"/>
          </p:nvPr>
        </p:nvSpPr>
        <p:spPr>
          <a:xfrm>
            <a:off x="457200" y="274638"/>
            <a:ext cx="7467600" cy="1143000"/>
          </a:xfrm>
          <a:prstGeom prst="rect">
            <a:avLst/>
          </a:prstGeom>
        </p:spPr>
        <p:txBody>
          <a:bodyPr vert="horz" lIns="45720" rIns="45720" anchor="ctr">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600200"/>
            <a:ext cx="74676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422064"/>
            <a:ext cx="2133600" cy="365125"/>
          </a:xfrm>
          <a:prstGeom prst="rect">
            <a:avLst/>
          </a:prstGeom>
        </p:spPr>
        <p:txBody>
          <a:bodyPr vert="horz" bIns="0" anchor="b"/>
          <a:lstStyle>
            <a:lvl1pPr algn="l" eaLnBrk="1" latinLnBrk="0" hangingPunct="1">
              <a:defRPr kumimoji="0" sz="1000">
                <a:solidFill>
                  <a:schemeClr val="tx2">
                    <a:shade val="50000"/>
                  </a:schemeClr>
                </a:solidFill>
              </a:defRPr>
            </a:lvl1pPr>
          </a:lstStyle>
          <a:p>
            <a:fld id="{B65C8069-DCD4-40F2-85D3-CD1EB73C207B}" type="datetimeFigureOut">
              <a:rPr lang="en-US" smtClean="0"/>
              <a:pPr/>
              <a:t>1/13/2012</a:t>
            </a:fld>
            <a:endParaRPr lang="en-US" dirty="0"/>
          </a:p>
        </p:txBody>
      </p:sp>
      <p:sp>
        <p:nvSpPr>
          <p:cNvPr id="22" name="Footer Placeholder 21"/>
          <p:cNvSpPr>
            <a:spLocks noGrp="1"/>
          </p:cNvSpPr>
          <p:nvPr>
            <p:ph type="ftr" sz="quarter" idx="3"/>
          </p:nvPr>
        </p:nvSpPr>
        <p:spPr>
          <a:xfrm>
            <a:off x="3124200" y="6422064"/>
            <a:ext cx="2895600" cy="365125"/>
          </a:xfrm>
          <a:prstGeom prst="rect">
            <a:avLst/>
          </a:prstGeom>
        </p:spPr>
        <p:txBody>
          <a:bodyPr vert="horz" lIns="0" rIns="0" bIns="0" anchor="b"/>
          <a:lstStyle>
            <a:lvl1pPr algn="ctr" eaLnBrk="1" latinLnBrk="0" hangingPunct="1">
              <a:defRPr kumimoji="0" sz="1000">
                <a:solidFill>
                  <a:schemeClr val="tx2">
                    <a:shade val="50000"/>
                  </a:schemeClr>
                </a:solidFill>
              </a:defRPr>
            </a:lvl1pPr>
          </a:lstStyle>
          <a:p>
            <a:endParaRPr lang="en-US" dirty="0"/>
          </a:p>
        </p:txBody>
      </p:sp>
      <p:sp>
        <p:nvSpPr>
          <p:cNvPr id="18" name="Slide Number Placeholder 17"/>
          <p:cNvSpPr>
            <a:spLocks noGrp="1"/>
          </p:cNvSpPr>
          <p:nvPr>
            <p:ph type="sldNum" sz="quarter" idx="4"/>
          </p:nvPr>
        </p:nvSpPr>
        <p:spPr>
          <a:xfrm>
            <a:off x="8153400" y="6422064"/>
            <a:ext cx="762000" cy="365125"/>
          </a:xfrm>
          <a:prstGeom prst="rect">
            <a:avLst/>
          </a:prstGeom>
        </p:spPr>
        <p:txBody>
          <a:bodyPr vert="horz" lIns="0" tIns="0" rIns="0" bIns="0" anchor="b"/>
          <a:lstStyle>
            <a:lvl1pPr algn="r" eaLnBrk="1" latinLnBrk="0" hangingPunct="1">
              <a:defRPr kumimoji="0" sz="1000">
                <a:solidFill>
                  <a:schemeClr val="tx2">
                    <a:shade val="50000"/>
                  </a:schemeClr>
                </a:solidFill>
              </a:defRPr>
            </a:lvl1pPr>
          </a:lstStyle>
          <a:p>
            <a:fld id="{91A7599E-4821-4828-9B5D-B2A481586368}" type="slidenum">
              <a:rPr lang="en-US" smtClean="0"/>
              <a:pPr/>
              <a:t>‹#›</a:t>
            </a:fld>
            <a:endParaRPr lang="en-US" dirty="0"/>
          </a:p>
        </p:txBody>
      </p:sp>
    </p:spTree>
  </p:cSld>
  <p:clrMap bg1="dk1" tx1="lt1" bg2="dk2" tx2="lt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20624"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722376" indent="-274320" algn="l" rtl="0" eaLnBrk="1" latinLnBrk="0" hangingPunct="1">
        <a:spcBef>
          <a:spcPct val="20000"/>
        </a:spcBef>
        <a:buClr>
          <a:schemeClr val="accent1"/>
        </a:buClr>
        <a:buSzPct val="90000"/>
        <a:buFont typeface="Wingdings 2"/>
        <a:buChar char=""/>
        <a:defRPr kumimoji="0" sz="2600" kern="1200">
          <a:solidFill>
            <a:schemeClr val="tx1"/>
          </a:solidFill>
          <a:latin typeface="+mn-lt"/>
          <a:ea typeface="+mn-ea"/>
          <a:cs typeface="+mn-cs"/>
        </a:defRPr>
      </a:lvl2pPr>
      <a:lvl3pPr marL="1005840" indent="-256032"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280160" indent="-237744" algn="l" rtl="0" eaLnBrk="1" latinLnBrk="0" hangingPunct="1">
        <a:spcBef>
          <a:spcPct val="20000"/>
        </a:spcBef>
        <a:buClr>
          <a:schemeClr val="accent3"/>
        </a:buClr>
        <a:buSzPct val="90000"/>
        <a:buFont typeface="Wingdings 2"/>
        <a:buChar char=""/>
        <a:defRPr kumimoji="0" sz="2000" kern="1200">
          <a:solidFill>
            <a:schemeClr val="tx1"/>
          </a:solidFill>
          <a:latin typeface="+mn-lt"/>
          <a:ea typeface="+mn-ea"/>
          <a:cs typeface="+mn-cs"/>
        </a:defRPr>
      </a:lvl4pPr>
      <a:lvl5pPr marL="1490472" indent="-18288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hyperlink" Target="http://www.physicsclassroom.com/mmedia/vectors/sat.cfm"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14-1: Earth Satellites</a:t>
            </a:r>
            <a:endParaRPr lang="en-US" dirty="0"/>
          </a:p>
        </p:txBody>
      </p:sp>
      <p:sp>
        <p:nvSpPr>
          <p:cNvPr id="3" name="Subtitle 2"/>
          <p:cNvSpPr>
            <a:spLocks noGrp="1"/>
          </p:cNvSpPr>
          <p:nvPr>
            <p:ph type="subTitle" idx="1"/>
          </p:nvPr>
        </p:nvSpPr>
        <p:spPr/>
        <p:txBody>
          <a:bodyPr/>
          <a:lstStyle/>
          <a:p>
            <a:r>
              <a:rPr lang="en-US" dirty="0" smtClean="0"/>
              <a:t>Devon Bryan</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a satellite?</a:t>
            </a:r>
            <a:endParaRPr lang="en-US" dirty="0"/>
          </a:p>
        </p:txBody>
      </p:sp>
      <p:sp>
        <p:nvSpPr>
          <p:cNvPr id="3" name="Content Placeholder 2"/>
          <p:cNvSpPr>
            <a:spLocks noGrp="1"/>
          </p:cNvSpPr>
          <p:nvPr>
            <p:ph idx="1"/>
          </p:nvPr>
        </p:nvSpPr>
        <p:spPr/>
        <p:txBody>
          <a:bodyPr/>
          <a:lstStyle/>
          <a:p>
            <a:r>
              <a:rPr lang="en-US" dirty="0" smtClean="0"/>
              <a:t>An object that is constantly falling around the Earth</a:t>
            </a:r>
          </a:p>
          <a:p>
            <a:r>
              <a:rPr lang="en-US" dirty="0" smtClean="0"/>
              <a:t>For this to happen the object must have a high enough velocity</a:t>
            </a:r>
          </a:p>
          <a:p>
            <a:pPr lvl="1"/>
            <a:r>
              <a:rPr lang="en-US" dirty="0" smtClean="0"/>
              <a:t>5m</a:t>
            </a:r>
          </a:p>
          <a:p>
            <a:pPr lvl="1"/>
            <a:r>
              <a:rPr lang="en-US" dirty="0" smtClean="0"/>
              <a:t>8 km/s </a:t>
            </a:r>
          </a:p>
          <a:p>
            <a:pPr lvl="1"/>
            <a:r>
              <a:rPr lang="en-US" dirty="0" smtClean="0"/>
              <a:t>Friction</a:t>
            </a:r>
          </a:p>
          <a:p>
            <a:pPr lvl="2"/>
            <a:r>
              <a:rPr lang="en-US" dirty="0" smtClean="0"/>
              <a:t>150 km</a:t>
            </a:r>
            <a:endParaRPr lang="en-US" dirty="0"/>
          </a:p>
        </p:txBody>
      </p:sp>
      <p:sp>
        <p:nvSpPr>
          <p:cNvPr id="5017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dirty="0"/>
          </a:p>
        </p:txBody>
      </p:sp>
      <p:sp>
        <p:nvSpPr>
          <p:cNvPr id="5018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2000"/>
                                        <p:tgtEl>
                                          <p:spTgt spid="3">
                                            <p:txEl>
                                              <p:pRg st="2" end="2"/>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Effect transition="in" filter="fade">
                                      <p:cBhvr>
                                        <p:cTn id="18" dur="2000"/>
                                        <p:tgtEl>
                                          <p:spTgt spid="3">
                                            <p:txEl>
                                              <p:pRg st="3" end="3"/>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fade">
                                      <p:cBhvr>
                                        <p:cTn id="23" dur="2000"/>
                                        <p:tgtEl>
                                          <p:spTgt spid="3">
                                            <p:txEl>
                                              <p:pRg st="4" end="4"/>
                                            </p:txEl>
                                          </p:spTgt>
                                        </p:tgtEl>
                                      </p:cBhvr>
                                    </p:animEffect>
                                  </p:childTnLst>
                                </p:cTn>
                              </p:par>
                              <p:par>
                                <p:cTn id="24" presetID="10" presetClass="entr" presetSubtype="0" fill="hold" nodeType="withEffect">
                                  <p:stCondLst>
                                    <p:cond delay="0"/>
                                  </p:stCondLst>
                                  <p:childTnLst>
                                    <p:set>
                                      <p:cBhvr>
                                        <p:cTn id="25" dur="1" fill="hold">
                                          <p:stCondLst>
                                            <p:cond delay="0"/>
                                          </p:stCondLst>
                                        </p:cTn>
                                        <p:tgtEl>
                                          <p:spTgt spid="3">
                                            <p:txEl>
                                              <p:pRg st="5" end="5"/>
                                            </p:txEl>
                                          </p:spTgt>
                                        </p:tgtEl>
                                        <p:attrNameLst>
                                          <p:attrName>style.visibility</p:attrName>
                                        </p:attrNameLst>
                                      </p:cBhvr>
                                      <p:to>
                                        <p:strVal val="visible"/>
                                      </p:to>
                                    </p:set>
                                    <p:animEffect transition="in" filter="fade">
                                      <p:cBhvr>
                                        <p:cTn id="26" dur="20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Velocity</a:t>
            </a:r>
            <a:endParaRPr lang="en-US" dirty="0"/>
          </a:p>
        </p:txBody>
      </p:sp>
      <p:sp>
        <p:nvSpPr>
          <p:cNvPr id="3" name="Content Placeholder 2"/>
          <p:cNvSpPr>
            <a:spLocks noGrp="1"/>
          </p:cNvSpPr>
          <p:nvPr>
            <p:ph idx="1"/>
          </p:nvPr>
        </p:nvSpPr>
        <p:spPr/>
        <p:txBody>
          <a:bodyPr/>
          <a:lstStyle/>
          <a:p>
            <a:r>
              <a:rPr lang="en-US" dirty="0" smtClean="0"/>
              <a:t>Velocity below 8000 m/s</a:t>
            </a:r>
          </a:p>
          <a:p>
            <a:pPr lvl="1"/>
            <a:r>
              <a:rPr lang="en-US" dirty="0" smtClean="0"/>
              <a:t>Will fall back down to Earth</a:t>
            </a:r>
          </a:p>
          <a:p>
            <a:r>
              <a:rPr lang="en-US" dirty="0" smtClean="0"/>
              <a:t>Velocity equals 8000 m/s</a:t>
            </a:r>
          </a:p>
          <a:p>
            <a:pPr lvl="1"/>
            <a:r>
              <a:rPr lang="en-US" dirty="0" smtClean="0"/>
              <a:t>Will start orbiting the Earth</a:t>
            </a:r>
          </a:p>
          <a:p>
            <a:r>
              <a:rPr lang="en-US" dirty="0" smtClean="0"/>
              <a:t>Velocity above 8000 m/s</a:t>
            </a:r>
          </a:p>
          <a:p>
            <a:pPr lvl="1"/>
            <a:r>
              <a:rPr lang="en-US" dirty="0" smtClean="0"/>
              <a:t>Will orbit in an ellipse</a:t>
            </a:r>
          </a:p>
          <a:p>
            <a:pPr lvl="1"/>
            <a:r>
              <a:rPr lang="en-US" dirty="0" smtClean="0"/>
              <a:t>Will not be held by the Earth’s gravity, its trajectory will curve but it will not start to orbit</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2000"/>
                                        <p:tgtEl>
                                          <p:spTgt spid="3">
                                            <p:txEl>
                                              <p:pRg st="1" end="1"/>
                                            </p:txEl>
                                          </p:spTgt>
                                        </p:tgtEl>
                                      </p:cBhvr>
                                    </p:animEffect>
                                  </p:childTnLst>
                                </p:cTn>
                              </p:par>
                            </p:childTnLst>
                          </p:cTn>
                        </p:par>
                        <p:par>
                          <p:cTn id="11" fill="hold">
                            <p:stCondLst>
                              <p:cond delay="2000"/>
                            </p:stCondLst>
                            <p:childTnLst>
                              <p:par>
                                <p:cTn id="12" presetID="10" presetClass="entr" presetSubtype="0" fill="hold" nodeType="after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fade">
                                      <p:cBhvr>
                                        <p:cTn id="14" dur="2000"/>
                                        <p:tgtEl>
                                          <p:spTgt spid="3">
                                            <p:txEl>
                                              <p:pRg st="2" end="2"/>
                                            </p:txEl>
                                          </p:spTgt>
                                        </p:tgtEl>
                                      </p:cBhvr>
                                    </p:animEffect>
                                  </p:childTnLst>
                                </p:cTn>
                              </p:par>
                              <p:par>
                                <p:cTn id="15" presetID="10" presetClass="entr" presetSubtype="0" fill="hold" nodeType="with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2000"/>
                                        <p:tgtEl>
                                          <p:spTgt spid="3">
                                            <p:txEl>
                                              <p:pRg st="3" end="3"/>
                                            </p:txEl>
                                          </p:spTgt>
                                        </p:tgtEl>
                                      </p:cBhvr>
                                    </p:animEffect>
                                  </p:childTnLst>
                                </p:cTn>
                              </p:par>
                            </p:childTnLst>
                          </p:cTn>
                        </p:par>
                        <p:par>
                          <p:cTn id="18" fill="hold">
                            <p:stCondLst>
                              <p:cond delay="4000"/>
                            </p:stCondLst>
                            <p:childTnLst>
                              <p:par>
                                <p:cTn id="19" presetID="10" presetClass="entr" presetSubtype="0" fill="hold" nodeType="after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fade">
                                      <p:cBhvr>
                                        <p:cTn id="21" dur="2000"/>
                                        <p:tgtEl>
                                          <p:spTgt spid="3">
                                            <p:txEl>
                                              <p:pRg st="4" end="4"/>
                                            </p:txEl>
                                          </p:spTgt>
                                        </p:tgtEl>
                                      </p:cBhvr>
                                    </p:animEffect>
                                  </p:childTnLst>
                                </p:cTn>
                              </p:par>
                              <p:par>
                                <p:cTn id="22" presetID="10" presetClass="entr" presetSubtype="0" fill="hold" nodeType="withEffect">
                                  <p:stCondLst>
                                    <p:cond delay="0"/>
                                  </p:stCondLst>
                                  <p:childTnLst>
                                    <p:set>
                                      <p:cBhvr>
                                        <p:cTn id="23" dur="1" fill="hold">
                                          <p:stCondLst>
                                            <p:cond delay="0"/>
                                          </p:stCondLst>
                                        </p:cTn>
                                        <p:tgtEl>
                                          <p:spTgt spid="3">
                                            <p:txEl>
                                              <p:pRg st="5" end="5"/>
                                            </p:txEl>
                                          </p:spTgt>
                                        </p:tgtEl>
                                        <p:attrNameLst>
                                          <p:attrName>style.visibility</p:attrName>
                                        </p:attrNameLst>
                                      </p:cBhvr>
                                      <p:to>
                                        <p:strVal val="visible"/>
                                      </p:to>
                                    </p:set>
                                    <p:animEffect transition="in" filter="fade">
                                      <p:cBhvr>
                                        <p:cTn id="24" dur="2000"/>
                                        <p:tgtEl>
                                          <p:spTgt spid="3">
                                            <p:txEl>
                                              <p:pRg st="5" end="5"/>
                                            </p:txEl>
                                          </p:spTgt>
                                        </p:tgtEl>
                                      </p:cBhvr>
                                    </p:animEffect>
                                  </p:childTnLst>
                                </p:cTn>
                              </p:par>
                              <p:par>
                                <p:cTn id="25" presetID="10" presetClass="entr" presetSubtype="0" fill="hold" nodeType="with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Effect transition="in" filter="fade">
                                      <p:cBhvr>
                                        <p:cTn id="27" dur="20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dirty="0" smtClean="0"/>
          </a:p>
          <a:p>
            <a:endParaRPr lang="en-US" dirty="0"/>
          </a:p>
        </p:txBody>
      </p:sp>
      <p:pic>
        <p:nvPicPr>
          <p:cNvPr id="4" name="Picture 3" descr="eo.gif"/>
          <p:cNvPicPr>
            <a:picLocks noChangeAspect="1"/>
          </p:cNvPicPr>
          <p:nvPr/>
        </p:nvPicPr>
        <p:blipFill>
          <a:blip r:embed="rId2" cstate="print"/>
          <a:stretch>
            <a:fillRect/>
          </a:stretch>
        </p:blipFill>
        <p:spPr>
          <a:xfrm>
            <a:off x="3676650" y="2576513"/>
            <a:ext cx="1790700" cy="1704975"/>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a:t>
            </a:r>
            <a:endParaRPr lang="en-US" dirty="0"/>
          </a:p>
        </p:txBody>
      </p:sp>
      <p:sp>
        <p:nvSpPr>
          <p:cNvPr id="3" name="Content Placeholder 2"/>
          <p:cNvSpPr>
            <a:spLocks noGrp="1"/>
          </p:cNvSpPr>
          <p:nvPr>
            <p:ph idx="1"/>
          </p:nvPr>
        </p:nvSpPr>
        <p:spPr/>
        <p:txBody>
          <a:bodyPr/>
          <a:lstStyle/>
          <a:p>
            <a:r>
              <a:rPr lang="en-US" dirty="0" smtClean="0"/>
              <a:t>If we drop a ball from rest, how far will it fall vertically in the first second? If we instead move our hands horizontally and drop it (throw it), how far will it fall vertically in the first second?</a:t>
            </a:r>
          </a:p>
          <a:p>
            <a:pPr lvl="1"/>
            <a:r>
              <a:rPr lang="en-US" dirty="0" smtClean="0"/>
              <a:t>5 m. </a:t>
            </a:r>
          </a:p>
          <a:p>
            <a:pPr lvl="1"/>
            <a:r>
              <a:rPr lang="en-US" dirty="0" smtClean="0"/>
              <a:t>The </a:t>
            </a:r>
            <a:r>
              <a:rPr lang="en-US" smtClean="0"/>
              <a:t>same distance, the </a:t>
            </a:r>
            <a:r>
              <a:rPr lang="en-US" dirty="0" smtClean="0"/>
              <a:t>vertical distance is </a:t>
            </a:r>
            <a:r>
              <a:rPr lang="en-US" smtClean="0"/>
              <a:t>not affected </a:t>
            </a:r>
            <a:r>
              <a:rPr lang="en-US" dirty="0" smtClean="0"/>
              <a:t>by horizontal force</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2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smtClean="0">
                <a:hlinkClick r:id="rId2"/>
              </a:rPr>
              <a:t>http</a:t>
            </a:r>
            <a:r>
              <a:rPr lang="en-US" smtClean="0">
                <a:hlinkClick r:id="rId2"/>
              </a:rPr>
              <a:t>://</a:t>
            </a:r>
            <a:r>
              <a:rPr lang="en-US" smtClean="0">
                <a:hlinkClick r:id="rId2"/>
              </a:rPr>
              <a:t>www.physicsclassroom.com/mmedia/vectors/sat.cfm</a:t>
            </a:r>
            <a:r>
              <a:rPr lang="en-US" smtClean="0"/>
              <a:t> </a:t>
            </a:r>
            <a:endParaRPr lang="en-US"/>
          </a:p>
        </p:txBody>
      </p:sp>
    </p:spTree>
  </p:cSld>
  <p:clrMapOvr>
    <a:masterClrMapping/>
  </p:clrMapOvr>
</p:sld>
</file>

<file path=ppt/theme/theme1.xml><?xml version="1.0" encoding="utf-8"?>
<a:theme xmlns:a="http://schemas.openxmlformats.org/drawingml/2006/main" name="Technic">
  <a:themeElements>
    <a:clrScheme name="Grayscale">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Technic">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Technic</Template>
  <TotalTime>38</TotalTime>
  <Words>151</Words>
  <Application>Microsoft Office PowerPoint</Application>
  <PresentationFormat>On-screen Show (4:3)</PresentationFormat>
  <Paragraphs>22</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Technic</vt:lpstr>
      <vt:lpstr>14-1: Earth Satellites</vt:lpstr>
      <vt:lpstr>What is a satellite?</vt:lpstr>
      <vt:lpstr>Velocity</vt:lpstr>
      <vt:lpstr>Slide 4</vt:lpstr>
      <vt:lpstr>Question</vt:lpstr>
      <vt:lpstr>Slide 6</vt:lpstr>
    </vt:vector>
  </TitlesOfParts>
  <Company>PVSD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14-1: Earth Satellites</dc:title>
  <dc:creator>Student</dc:creator>
  <cp:lastModifiedBy>Student</cp:lastModifiedBy>
  <cp:revision>5</cp:revision>
  <dcterms:created xsi:type="dcterms:W3CDTF">2012-01-13T14:50:32Z</dcterms:created>
  <dcterms:modified xsi:type="dcterms:W3CDTF">2012-01-13T15:31:01Z</dcterms:modified>
</cp:coreProperties>
</file>